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6"/>
  </p:notesMasterIdLst>
  <p:sldIdLst>
    <p:sldId id="256" r:id="rId2"/>
    <p:sldId id="278" r:id="rId3"/>
    <p:sldId id="261" r:id="rId4"/>
    <p:sldId id="279" r:id="rId5"/>
    <p:sldId id="264" r:id="rId6"/>
    <p:sldId id="281" r:id="rId7"/>
    <p:sldId id="292" r:id="rId8"/>
    <p:sldId id="277" r:id="rId9"/>
    <p:sldId id="285" r:id="rId10"/>
    <p:sldId id="284" r:id="rId11"/>
    <p:sldId id="266" r:id="rId12"/>
    <p:sldId id="268" r:id="rId13"/>
    <p:sldId id="269" r:id="rId14"/>
    <p:sldId id="288" r:id="rId15"/>
    <p:sldId id="270" r:id="rId16"/>
    <p:sldId id="274" r:id="rId17"/>
    <p:sldId id="271" r:id="rId18"/>
    <p:sldId id="289" r:id="rId19"/>
    <p:sldId id="280" r:id="rId20"/>
    <p:sldId id="276" r:id="rId21"/>
    <p:sldId id="286" r:id="rId22"/>
    <p:sldId id="290" r:id="rId23"/>
    <p:sldId id="291" r:id="rId24"/>
    <p:sldId id="287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26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3C5C5-F158-4348-A97C-A582F8BC4CF0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92717-DE3B-4FF5-BE46-D41F7A524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92717-DE3B-4FF5-BE46-D41F7A5247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1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" Target="slide14.xml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4.png"/><Relationship Id="rId4" Type="http://schemas.openxmlformats.org/officeDocument/2006/relationships/image" Target="../media/image4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22.xml"/><Relationship Id="rId18" Type="http://schemas.openxmlformats.org/officeDocument/2006/relationships/image" Target="../media/image33.jpeg"/><Relationship Id="rId3" Type="http://schemas.openxmlformats.org/officeDocument/2006/relationships/slide" Target="slide4.xml"/><Relationship Id="rId21" Type="http://schemas.openxmlformats.org/officeDocument/2006/relationships/slide" Target="slide16.xml"/><Relationship Id="rId7" Type="http://schemas.openxmlformats.org/officeDocument/2006/relationships/slide" Target="slide8.xml"/><Relationship Id="rId12" Type="http://schemas.openxmlformats.org/officeDocument/2006/relationships/image" Target="../media/image30.jpeg"/><Relationship Id="rId17" Type="http://schemas.openxmlformats.org/officeDocument/2006/relationships/slide" Target="slide19.xml"/><Relationship Id="rId2" Type="http://schemas.openxmlformats.org/officeDocument/2006/relationships/slide" Target="slide3.xml"/><Relationship Id="rId16" Type="http://schemas.openxmlformats.org/officeDocument/2006/relationships/image" Target="../media/image32.jp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5.xml"/><Relationship Id="rId5" Type="http://schemas.openxmlformats.org/officeDocument/2006/relationships/slide" Target="slide6.xml"/><Relationship Id="rId15" Type="http://schemas.openxmlformats.org/officeDocument/2006/relationships/slide" Target="slide18.xml"/><Relationship Id="rId10" Type="http://schemas.openxmlformats.org/officeDocument/2006/relationships/slide" Target="slide11.xml"/><Relationship Id="rId19" Type="http://schemas.openxmlformats.org/officeDocument/2006/relationships/slide" Target="slide17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image" Target="../media/image31.jpeg"/><Relationship Id="rId22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37.png"/><Relationship Id="rId7" Type="http://schemas.openxmlformats.org/officeDocument/2006/relationships/image" Target="../media/image5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600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5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7" Type="http://schemas.openxmlformats.org/officeDocument/2006/relationships/image" Target="../media/image6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0.png"/><Relationship Id="rId5" Type="http://schemas.openxmlformats.org/officeDocument/2006/relationships/image" Target="../media/image44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4.jpeg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7" Type="http://schemas.openxmlformats.org/officeDocument/2006/relationships/image" Target="../media/image18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9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49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.jpeg"/><Relationship Id="rId4" Type="http://schemas.openxmlformats.org/officeDocument/2006/relationships/slide" Target="slide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50.png"/><Relationship Id="rId7" Type="http://schemas.openxmlformats.org/officeDocument/2006/relationships/image" Target="../media/image4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4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.jpeg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slide" Target="slide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1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4.png"/><Relationship Id="rId5" Type="http://schemas.openxmlformats.org/officeDocument/2006/relationships/image" Target="../media/image4.jpeg"/><Relationship Id="rId4" Type="http://schemas.openxmlformats.org/officeDocument/2006/relationships/slide" Target="slide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15.png"/><Relationship Id="rId5" Type="http://schemas.openxmlformats.org/officeDocument/2006/relationships/slide" Target="slide14.xml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1520" y="1196752"/>
            <a:ext cx="8640960" cy="2592288"/>
          </a:xfrm>
        </p:spPr>
        <p:txBody>
          <a:bodyPr>
            <a:noAutofit/>
          </a:bodyPr>
          <a:lstStyle/>
          <a:p>
            <a:r>
              <a:rPr lang="en-NZ" sz="88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Is delay always</a:t>
            </a:r>
            <a:r>
              <a:rPr lang="hu-HU" sz="88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88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88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51520" y="3561184"/>
            <a:ext cx="8640960" cy="1596008"/>
          </a:xfrm>
        </p:spPr>
        <p:txBody>
          <a:bodyPr>
            <a:noAutofit/>
          </a:bodyPr>
          <a:lstStyle/>
          <a:p>
            <a:r>
              <a:rPr lang="en-NZ" sz="2200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Nikolett</a:t>
            </a:r>
            <a:r>
              <a:rPr lang="en-NZ" sz="2200" u="sng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en-NZ" sz="2200" u="sng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Német</a:t>
            </a:r>
            <a:r>
              <a:rPr lang="hu-HU" sz="2200" u="sng" baseline="30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en-NZ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Scott Parkins</a:t>
            </a:r>
          </a:p>
          <a:p>
            <a:r>
              <a:rPr lang="en-NZ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University of Auckland,</a:t>
            </a:r>
          </a:p>
          <a:p>
            <a:r>
              <a:rPr lang="en-NZ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CLEO 10/06/16</a:t>
            </a:r>
            <a:endParaRPr lang="en-NZ" sz="2200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1520" y="1816934"/>
            <a:ext cx="8640960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sz="88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harmful to precision?</a:t>
            </a:r>
            <a:endParaRPr lang="en-NZ" sz="88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6156176" y="5826750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7" name="Kép 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0648"/>
            <a:ext cx="1620000" cy="1620000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80" y="260648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104456" cy="374441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446" y="4077320"/>
            <a:ext cx="2214786" cy="2232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7032"/>
                <a:ext cx="2232248" cy="49823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=1.57</m:t>
                      </m:r>
                    </m:oMath>
                  </m:oMathPara>
                </a14:m>
                <a:endParaRPr lang="hu-HU" sz="1600" b="0" dirty="0" smtClean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3717032"/>
                <a:ext cx="2214787" cy="49823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Kép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77320"/>
            <a:ext cx="2214787" cy="2232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17" name="Tartalom helye 2"/>
          <p:cNvSpPr>
            <a:spLocks noGrp="1"/>
          </p:cNvSpPr>
          <p:nvPr>
            <p:ph idx="1"/>
          </p:nvPr>
        </p:nvSpPr>
        <p:spPr>
          <a:xfrm>
            <a:off x="251521" y="1772817"/>
            <a:ext cx="5472607" cy="86409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18" name="Tartalom helye 2"/>
          <p:cNvSpPr txBox="1">
            <a:spLocks/>
          </p:cNvSpPr>
          <p:nvPr/>
        </p:nvSpPr>
        <p:spPr>
          <a:xfrm>
            <a:off x="4300171" y="2492896"/>
            <a:ext cx="4574848" cy="12241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Limit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cycle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reached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09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2708920"/>
                <a:ext cx="3312368" cy="36004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tunability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1800"/>
                  </a:spcBef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Quadrature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variance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critical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point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hu-HU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2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2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200" b="0" i="0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200" b="0" i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2708920"/>
                <a:ext cx="3312368" cy="3600400"/>
              </a:xfrm>
              <a:blipFill rotWithShape="1">
                <a:blip r:embed="rId2"/>
                <a:stretch>
                  <a:fillRect l="-2757" t="-1354" r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loss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t="7199" r="8060"/>
          <a:stretch/>
        </p:blipFill>
        <p:spPr>
          <a:xfrm>
            <a:off x="3563888" y="2577740"/>
            <a:ext cx="5417368" cy="3731580"/>
          </a:xfrm>
          <a:prstGeom prst="rect">
            <a:avLst/>
          </a:prstGeom>
          <a:ln w="38100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68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39248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backaction-free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way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enhancing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useful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mechanical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behaviours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	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tunable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changes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 DPA: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On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and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off-resonant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well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274320" lvl="1" algn="just">
              <a:lnSpc>
                <a:spcPct val="110000"/>
              </a:lnSpc>
            </a:pPr>
            <a:r>
              <a:rPr lang="hu-HU" sz="2400" dirty="0" err="1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r>
              <a:rPr lang="hu-HU" sz="24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loop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</a:t>
            </a:r>
          </a:p>
          <a:p>
            <a:pPr marL="553720" lvl="2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Decreased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endParaRPr lang="hu-HU" sz="22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553720" lvl="2" algn="just">
              <a:lnSpc>
                <a:spcPct val="110000"/>
              </a:lnSpc>
            </a:pP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BUT!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wider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range</a:t>
            </a:r>
            <a:r>
              <a:rPr lang="hu-HU" sz="2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>
                <a:solidFill>
                  <a:srgbClr val="002060"/>
                </a:solidFill>
                <a:latin typeface="Centaur" panose="02030504050205020304" pitchFamily="18" charset="0"/>
              </a:rPr>
              <a:t>tunability</a:t>
            </a:r>
            <a:endParaRPr lang="hu-HU" sz="2200" dirty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Summary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2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50695" y="2681030"/>
            <a:ext cx="8640959" cy="1828090"/>
          </a:xfrm>
        </p:spPr>
        <p:txBody>
          <a:bodyPr>
            <a:noAutofit/>
          </a:bodyPr>
          <a:lstStyle/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Your</a:t>
            </a:r>
            <a: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/>
            </a:r>
            <a:br>
              <a:rPr lang="hu-HU" sz="9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250695" y="2465006"/>
            <a:ext cx="8640959" cy="18280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9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3" name="Téglalap 2">
            <a:hlinkClick r:id="rId2" action="ppaction://hlinksldjump"/>
          </p:cNvPr>
          <p:cNvSpPr/>
          <p:nvPr/>
        </p:nvSpPr>
        <p:spPr>
          <a:xfrm>
            <a:off x="2515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1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Téglalap 14">
            <a:hlinkClick r:id="rId3" action="ppaction://hlinksldjump"/>
          </p:cNvPr>
          <p:cNvSpPr/>
          <p:nvPr/>
        </p:nvSpPr>
        <p:spPr>
          <a:xfrm>
            <a:off x="129702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2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6" name="Téglalap 15">
            <a:hlinkClick r:id="rId4" action="ppaction://hlinksldjump"/>
          </p:cNvPr>
          <p:cNvSpPr/>
          <p:nvPr/>
        </p:nvSpPr>
        <p:spPr>
          <a:xfrm>
            <a:off x="241176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3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7" name="Téglalap 16">
            <a:hlinkClick r:id="rId5" action="ppaction://hlinksldjump"/>
          </p:cNvPr>
          <p:cNvSpPr/>
          <p:nvPr/>
        </p:nvSpPr>
        <p:spPr>
          <a:xfrm>
            <a:off x="345726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4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8" name="Téglalap 17">
            <a:hlinkClick r:id="rId6" action="ppaction://hlinksldjump"/>
          </p:cNvPr>
          <p:cNvSpPr/>
          <p:nvPr/>
        </p:nvSpPr>
        <p:spPr>
          <a:xfrm>
            <a:off x="457200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5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19" name="Téglalap 18">
            <a:hlinkClick r:id="rId7" action="ppaction://hlinksldjump"/>
          </p:cNvPr>
          <p:cNvSpPr/>
          <p:nvPr/>
        </p:nvSpPr>
        <p:spPr>
          <a:xfrm>
            <a:off x="561750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6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0" name="Téglalap 19">
            <a:hlinkClick r:id="rId8" action="ppaction://hlinksldjump"/>
          </p:cNvPr>
          <p:cNvSpPr/>
          <p:nvPr/>
        </p:nvSpPr>
        <p:spPr>
          <a:xfrm>
            <a:off x="6732240" y="241484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7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1" name="Téglalap 20">
            <a:hlinkClick r:id="rId9" action="ppaction://hlinksldjump"/>
          </p:cNvPr>
          <p:cNvSpPr/>
          <p:nvPr/>
        </p:nvSpPr>
        <p:spPr>
          <a:xfrm>
            <a:off x="7777740" y="260648"/>
            <a:ext cx="39466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8</a:t>
            </a:r>
            <a:endParaRPr lang="hu-HU" sz="48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  <p:sp>
        <p:nvSpPr>
          <p:cNvPr id="22" name="Téglalap 21">
            <a:hlinkClick r:id="rId10" action="ppaction://hlinksldjump"/>
          </p:cNvPr>
          <p:cNvSpPr/>
          <p:nvPr/>
        </p:nvSpPr>
        <p:spPr>
          <a:xfrm>
            <a:off x="8590668" y="260648"/>
            <a:ext cx="3738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u-HU" sz="28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9</a:t>
            </a:r>
          </a:p>
        </p:txBody>
      </p:sp>
      <p:pic>
        <p:nvPicPr>
          <p:cNvPr id="5" name="Kép 4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2" r="21545"/>
          <a:stretch/>
        </p:blipFill>
        <p:spPr>
          <a:xfrm>
            <a:off x="232825" y="5013184"/>
            <a:ext cx="112078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6" name="Kép 5">
            <a:hlinkClick r:id="rId13" action="ppaction://hlinksldjump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18584"/>
          <a:stretch/>
        </p:blipFill>
        <p:spPr>
          <a:xfrm>
            <a:off x="7676661" y="5012040"/>
            <a:ext cx="121581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8" name="Kép 7">
            <a:hlinkClick r:id="rId15" action="ppaction://hlinksldjump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7604" r="10650"/>
          <a:stretch/>
        </p:blipFill>
        <p:spPr>
          <a:xfrm>
            <a:off x="4370412" y="5012040"/>
            <a:ext cx="1600483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9" name="Kép 8">
            <a:hlinkClick r:id="rId17" action="ppaction://hlinksldjump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8" t="13950" r="15253"/>
          <a:stretch/>
        </p:blipFill>
        <p:spPr>
          <a:xfrm>
            <a:off x="5965153" y="5013184"/>
            <a:ext cx="1676791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0" name="Kép 9">
            <a:hlinkClick r:id="rId19" action="ppaction://hlinksldjump"/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77" b="20200"/>
          <a:stretch/>
        </p:blipFill>
        <p:spPr>
          <a:xfrm>
            <a:off x="2795735" y="5012040"/>
            <a:ext cx="1574677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pic>
        <p:nvPicPr>
          <p:cNvPr id="11" name="Kép 10">
            <a:hlinkClick r:id="rId21" action="ppaction://hlinksldjump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t="8999" r="22239"/>
          <a:stretch/>
        </p:blipFill>
        <p:spPr>
          <a:xfrm>
            <a:off x="1353606" y="5012040"/>
            <a:ext cx="1442129" cy="154800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9930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1989258"/>
            <a:ext cx="3515391" cy="2340000"/>
          </a:xfrm>
          <a:ln w="38100">
            <a:solidFill>
              <a:schemeClr val="bg2"/>
            </a:solidFill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71600" y="548680"/>
            <a:ext cx="7200799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Characteristic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frequency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range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88840"/>
            <a:ext cx="3515392" cy="234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7"/>
          <a:stretch/>
        </p:blipFill>
        <p:spPr>
          <a:xfrm>
            <a:off x="251520" y="4869160"/>
            <a:ext cx="2473739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"/>
          <a:stretch/>
        </p:blipFill>
        <p:spPr>
          <a:xfrm>
            <a:off x="3354019" y="4869160"/>
            <a:ext cx="2435962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11" name="Kép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0"/>
          <a:stretch/>
        </p:blipFill>
        <p:spPr>
          <a:xfrm>
            <a:off x="6436793" y="4869160"/>
            <a:ext cx="2455687" cy="1728192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1187623" y="4400928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775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200" b="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2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2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2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2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4400928"/>
                <a:ext cx="6661357" cy="4682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36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Detuning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and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quadrature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angle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9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80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80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8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8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53525"/>
                <a:ext cx="6768752" cy="1431459"/>
              </a:xfrm>
              <a:prstGeom prst="rect">
                <a:avLst/>
              </a:prstGeom>
              <a:blipFill rotWithShape="1">
                <a:blip r:embed="rId5"/>
                <a:stretch>
                  <a:fillRect l="-1350" t="-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" r="5776"/>
          <a:stretch/>
        </p:blipFill>
        <p:spPr>
          <a:xfrm>
            <a:off x="611560" y="2915488"/>
            <a:ext cx="5616624" cy="36818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artalom helye 2"/>
              <p:cNvSpPr txBox="1">
                <a:spLocks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</m:t>
                      </m:r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hu-HU" sz="20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Δ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𝑠𝑜𝑙𝑖𝑑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        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𝑑𝑎𝑠h𝑒𝑑</m:t>
                          </m:r>
                        </m:e>
                      </m:d>
                    </m:oMath>
                  </m:oMathPara>
                </a14:m>
                <a:endParaRPr lang="hu-HU" sz="2000" b="0" i="1" dirty="0" smtClean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    0.2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𝑑𝑜𝑡𝑡𝑒𝑑</m:t>
                          </m:r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068960"/>
                <a:ext cx="2852381" cy="28803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7" r="5402"/>
          <a:stretch/>
        </p:blipFill>
        <p:spPr>
          <a:xfrm>
            <a:off x="251520" y="1916832"/>
            <a:ext cx="3376444" cy="3085645"/>
          </a:xfr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Effects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of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the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phase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shift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2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3" r="6446"/>
          <a:stretch/>
        </p:blipFill>
        <p:spPr>
          <a:xfrm>
            <a:off x="4067944" y="3249319"/>
            <a:ext cx="4796597" cy="33083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hu-HU" sz="2000" b="0" i="1" smtClean="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𝜀</m:t>
                    </m:r>
                  </m:oMath>
                </a14:m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real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20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2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20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20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)</a:t>
                </a: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013175"/>
                <a:ext cx="3240360" cy="154447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</m:num>
                        <m:den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=2.418,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𝑐</m:t>
                          </m:r>
                          <m:r>
                            <a:rPr lang="hu-HU" sz="20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=0.866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𝐿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=5%,  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=−0.1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 0.05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hu-HU" sz="20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 &amp; 0</m:t>
                      </m:r>
                    </m:oMath>
                  </m:oMathPara>
                </a14:m>
                <a:endParaRPr lang="hu-HU" sz="20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4" y="2492896"/>
                <a:ext cx="4796597" cy="864096"/>
              </a:xfrm>
              <a:prstGeom prst="rect">
                <a:avLst/>
              </a:prstGeom>
              <a:blipFill rotWithShape="1">
                <a:blip r:embed="rId7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41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9" y="2997320"/>
            <a:ext cx="5626027" cy="331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5796136" y="2924944"/>
                <a:ext cx="3240360" cy="33123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Lower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Higher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4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 </m:t>
                    </m:r>
                  </m:oMath>
                </a14:m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96136" y="2924944"/>
                <a:ext cx="3240360" cy="3312368"/>
              </a:xfrm>
              <a:blipFill rotWithShape="1">
                <a:blip r:embed="rId3"/>
                <a:stretch>
                  <a:fillRect l="-3013" t="-1473" r="-2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Gravitational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waves</a:t>
            </a:r>
            <a:endParaRPr lang="en-NZ" sz="60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0" name="Téglalap 9"/>
          <p:cNvSpPr/>
          <p:nvPr/>
        </p:nvSpPr>
        <p:spPr>
          <a:xfrm>
            <a:off x="320819" y="6320353"/>
            <a:ext cx="3171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NJP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16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:065004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2014), </a:t>
            </a:r>
            <a:endParaRPr lang="en-US" sz="1000" b="1" dirty="0"/>
          </a:p>
        </p:txBody>
      </p:sp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Egyenes összekötő 7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14160" y="2132856"/>
                <a:ext cx="5005912" cy="9279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required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characteristics</a:t>
                </a:r>
                <a:endParaRPr lang="hu-HU" sz="14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60" y="2132856"/>
                <a:ext cx="5005912" cy="927970"/>
              </a:xfrm>
              <a:prstGeom prst="rect">
                <a:avLst/>
              </a:prstGeom>
              <a:blipFill rotWithShape="1">
                <a:blip r:embed="rId6"/>
                <a:stretch>
                  <a:fillRect l="-1827" t="-5263" r="-1340" b="-1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94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/>
          <p:cNvSpPr/>
          <p:nvPr/>
        </p:nvSpPr>
        <p:spPr>
          <a:xfrm>
            <a:off x="328340" y="6453336"/>
            <a:ext cx="43876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01050"/>
            <a:ext cx="4320480" cy="2116182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8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Single DPA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4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26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3200" i="1" dirty="0">
                    <a:solidFill>
                      <a:srgbClr val="002060"/>
                    </a:solidFill>
                    <a:latin typeface="Cambria Math"/>
                    <a:ea typeface="Cambria Math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400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400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4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4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4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4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600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8840"/>
                <a:ext cx="5544616" cy="2520280"/>
              </a:xfrm>
              <a:prstGeom prst="rect">
                <a:avLst/>
              </a:prstGeom>
              <a:blipFill rotWithShape="1">
                <a:blip r:embed="rId6"/>
                <a:stretch>
                  <a:fillRect l="-1648" t="-4106" b="-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20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endParaRPr lang="hu-HU" sz="1800" baseline="45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>
                        <a:solidFill>
                          <a:srgbClr val="002060"/>
                        </a:solidFill>
                        <a:latin typeface="Cambria Math"/>
                      </a:rPr>
                      <m:t>0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.6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mirror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”</a:t>
                </a: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365104"/>
                <a:ext cx="8640960" cy="1800200"/>
              </a:xfrm>
              <a:prstGeom prst="rect">
                <a:avLst/>
              </a:prstGeom>
              <a:blipFill rotWithShape="1">
                <a:blip r:embed="rId7"/>
                <a:stretch>
                  <a:fillRect t="-2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Egyenes összekötő 14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 feedback with DPA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9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68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Outline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8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artalom helye 2"/>
          <p:cNvSpPr>
            <a:spLocks noGrp="1"/>
          </p:cNvSpPr>
          <p:nvPr>
            <p:ph idx="1"/>
          </p:nvPr>
        </p:nvSpPr>
        <p:spPr>
          <a:xfrm>
            <a:off x="251520" y="2132856"/>
            <a:ext cx="8640960" cy="4176464"/>
          </a:xfrm>
        </p:spPr>
        <p:txBody>
          <a:bodyPr>
            <a:normAutofit lnSpcReduction="10000"/>
          </a:bodyPr>
          <a:lstStyle/>
          <a:p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Degenerate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Parametric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Amplifier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treatment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below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threshold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characteristics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DPA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time-delayed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coherent</a:t>
            </a:r>
            <a:r>
              <a:rPr lang="hu-HU" sz="28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8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sz="28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Model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spectrum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dynamics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lvl="1"/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Effects</a:t>
            </a:r>
            <a:r>
              <a:rPr lang="hu-HU" sz="24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loss</a:t>
            </a:r>
            <a:endParaRPr lang="hu-HU" sz="2400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endParaRPr lang="en-NZ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4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Csoportba foglalás 4"/>
          <p:cNvGrpSpPr/>
          <p:nvPr/>
        </p:nvGrpSpPr>
        <p:grpSpPr>
          <a:xfrm>
            <a:off x="1962596" y="1700808"/>
            <a:ext cx="5218808" cy="4506309"/>
            <a:chOff x="2337866" y="2420888"/>
            <a:chExt cx="4468268" cy="3858237"/>
          </a:xfrm>
        </p:grpSpPr>
        <p:pic>
          <p:nvPicPr>
            <p:cNvPr id="76" name="Kép 7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1"/>
            <a:stretch/>
          </p:blipFill>
          <p:spPr>
            <a:xfrm>
              <a:off x="2337866" y="2420888"/>
              <a:ext cx="4468268" cy="3858237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28" name="Felhő 27"/>
            <p:cNvSpPr/>
            <p:nvPr/>
          </p:nvSpPr>
          <p:spPr>
            <a:xfrm>
              <a:off x="3172323" y="4982147"/>
              <a:ext cx="3025799" cy="782244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elhő 28"/>
            <p:cNvSpPr/>
            <p:nvPr/>
          </p:nvSpPr>
          <p:spPr>
            <a:xfrm flipV="1">
              <a:off x="4930262" y="3986977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elhő 30"/>
            <p:cNvSpPr/>
            <p:nvPr/>
          </p:nvSpPr>
          <p:spPr>
            <a:xfrm flipH="1">
              <a:off x="2972357" y="4046043"/>
              <a:ext cx="1368000" cy="900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Egyenes összekötő nyíllal 13"/>
            <p:cNvCxnSpPr>
              <a:endCxn id="28" idx="3"/>
            </p:cNvCxnSpPr>
            <p:nvPr/>
          </p:nvCxnSpPr>
          <p:spPr>
            <a:xfrm flipH="1">
              <a:off x="4685223" y="4252924"/>
              <a:ext cx="174809" cy="773949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nyíllal 19"/>
            <p:cNvCxnSpPr>
              <a:endCxn id="29" idx="1"/>
            </p:cNvCxnSpPr>
            <p:nvPr/>
          </p:nvCxnSpPr>
          <p:spPr>
            <a:xfrm>
              <a:off x="4954598" y="3037410"/>
              <a:ext cx="659664" cy="950525"/>
            </a:xfrm>
            <a:prstGeom prst="straightConnector1">
              <a:avLst/>
            </a:prstGeom>
            <a:ln w="38100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nyíllal 21"/>
            <p:cNvCxnSpPr>
              <a:endCxn id="31" idx="3"/>
            </p:cNvCxnSpPr>
            <p:nvPr/>
          </p:nvCxnSpPr>
          <p:spPr>
            <a:xfrm flipH="1">
              <a:off x="3656357" y="3381424"/>
              <a:ext cx="350488" cy="716077"/>
            </a:xfrm>
            <a:prstGeom prst="straightConnector1">
              <a:avLst/>
            </a:prstGeom>
            <a:ln w="38100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églalap 23"/>
            <p:cNvSpPr/>
            <p:nvPr/>
          </p:nvSpPr>
          <p:spPr>
            <a:xfrm>
              <a:off x="4644008" y="4126711"/>
              <a:ext cx="1891124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21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5" name="Téglalap 24"/>
            <p:cNvSpPr/>
            <p:nvPr/>
          </p:nvSpPr>
          <p:spPr>
            <a:xfrm>
              <a:off x="3039123" y="5147755"/>
              <a:ext cx="3177089" cy="3557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26" name="Téglalap 25"/>
            <p:cNvSpPr/>
            <p:nvPr/>
          </p:nvSpPr>
          <p:spPr>
            <a:xfrm>
              <a:off x="2597957" y="4140087"/>
              <a:ext cx="2118059" cy="632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21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21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21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21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21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  <p:sp>
        <p:nvSpPr>
          <p:cNvPr id="38" name="Téglalap 37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39" name="Egyenes összekötő 38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3" descr="C:\Users\niki\AppData\Local\Microsoft\Windows\INetCache\IE\GMANW9A0\New_Zealand_relief_map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églalap 39"/>
          <p:cNvSpPr/>
          <p:nvPr/>
        </p:nvSpPr>
        <p:spPr>
          <a:xfrm>
            <a:off x="293456" y="6320353"/>
            <a:ext cx="42065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:1386 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1984),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 </a:t>
            </a:r>
            <a:endParaRPr lang="en-US" sz="1000" b="1" dirty="0"/>
          </a:p>
        </p:txBody>
      </p:sp>
      <p:cxnSp>
        <p:nvCxnSpPr>
          <p:cNvPr id="41" name="Egyenes összekötő 40"/>
          <p:cNvCxnSpPr/>
          <p:nvPr/>
        </p:nvCxnSpPr>
        <p:spPr>
          <a:xfrm>
            <a:off x="251520" y="6309320"/>
            <a:ext cx="8640960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3" descr="C:\Users\niki\AppData\Local\Microsoft\Windows\INetCache\IE\GMANW9A0\New_Zealand_relief_map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Comparison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previous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results</a:t>
            </a:r>
            <a:r>
              <a:rPr lang="hu-HU" sz="5600" baseline="45000" dirty="0" smtClean="0">
                <a:solidFill>
                  <a:schemeClr val="bg1"/>
                </a:solidFill>
                <a:latin typeface="Centaur" panose="02030504050205020304" pitchFamily="18" charset="0"/>
              </a:rPr>
              <a:t>[1,2]</a:t>
            </a:r>
            <a:endParaRPr lang="en-NZ" sz="5600" baseline="45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grpSp>
        <p:nvGrpSpPr>
          <p:cNvPr id="22" name="Csoportba foglalás 21"/>
          <p:cNvGrpSpPr/>
          <p:nvPr/>
        </p:nvGrpSpPr>
        <p:grpSpPr>
          <a:xfrm>
            <a:off x="251520" y="2060848"/>
            <a:ext cx="8640960" cy="4201191"/>
            <a:chOff x="251520" y="2060848"/>
            <a:chExt cx="8640960" cy="4201191"/>
          </a:xfrm>
        </p:grpSpPr>
        <p:pic>
          <p:nvPicPr>
            <p:cNvPr id="32" name="Kép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060848"/>
              <a:ext cx="8640960" cy="4201191"/>
            </a:xfrm>
            <a:prstGeom prst="rect">
              <a:avLst/>
            </a:prstGeom>
            <a:ln w="38100">
              <a:solidFill>
                <a:schemeClr val="bg2"/>
              </a:solidFill>
            </a:ln>
          </p:spPr>
        </p:pic>
        <p:sp>
          <p:nvSpPr>
            <p:cNvPr id="63" name="Felhő 62"/>
            <p:cNvSpPr/>
            <p:nvPr/>
          </p:nvSpPr>
          <p:spPr>
            <a:xfrm>
              <a:off x="1043608" y="3284984"/>
              <a:ext cx="1654605" cy="504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elhő 64"/>
            <p:cNvSpPr/>
            <p:nvPr/>
          </p:nvSpPr>
          <p:spPr>
            <a:xfrm flipV="1">
              <a:off x="2051720" y="2708920"/>
              <a:ext cx="900239" cy="576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elhő 65"/>
            <p:cNvSpPr/>
            <p:nvPr/>
          </p:nvSpPr>
          <p:spPr>
            <a:xfrm flipH="1">
              <a:off x="715790" y="2780928"/>
              <a:ext cx="975889" cy="576000"/>
            </a:xfrm>
            <a:prstGeom prst="cloud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Egyenes összekötő nyíllal 66"/>
            <p:cNvCxnSpPr>
              <a:endCxn id="63" idx="3"/>
            </p:cNvCxnSpPr>
            <p:nvPr/>
          </p:nvCxnSpPr>
          <p:spPr>
            <a:xfrm flipH="1">
              <a:off x="1870911" y="2976690"/>
              <a:ext cx="108802" cy="337111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gyenes összekötő nyíllal 67"/>
            <p:cNvCxnSpPr/>
            <p:nvPr/>
          </p:nvCxnSpPr>
          <p:spPr>
            <a:xfrm>
              <a:off x="2077017" y="2420888"/>
              <a:ext cx="212411" cy="360040"/>
            </a:xfrm>
            <a:prstGeom prst="straightConnector1">
              <a:avLst/>
            </a:prstGeom>
            <a:ln w="28575" cap="rnd">
              <a:solidFill>
                <a:schemeClr val="bg2">
                  <a:lumMod val="50000"/>
                </a:schemeClr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gyenes összekötő nyíllal 68"/>
            <p:cNvCxnSpPr>
              <a:endCxn id="66" idx="3"/>
            </p:cNvCxnSpPr>
            <p:nvPr/>
          </p:nvCxnSpPr>
          <p:spPr>
            <a:xfrm flipH="1">
              <a:off x="1203734" y="2478889"/>
              <a:ext cx="1" cy="334972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églalap 69"/>
            <p:cNvSpPr/>
            <p:nvPr/>
          </p:nvSpPr>
          <p:spPr>
            <a:xfrm>
              <a:off x="2051720" y="2750698"/>
              <a:ext cx="910807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without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13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[1]</a:t>
              </a:r>
              <a:endParaRPr lang="hu-HU" sz="1300" b="1" baseline="4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71" name="Téglalap 70"/>
            <p:cNvSpPr/>
            <p:nvPr/>
          </p:nvSpPr>
          <p:spPr>
            <a:xfrm>
              <a:off x="1115616" y="3356992"/>
              <a:ext cx="1530156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72" name="Téglalap 71"/>
            <p:cNvSpPr/>
            <p:nvPr/>
          </p:nvSpPr>
          <p:spPr>
            <a:xfrm>
              <a:off x="715791" y="2810932"/>
              <a:ext cx="97588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hu-HU" sz="1300" b="1" dirty="0" err="1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w</a:t>
              </a:r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ith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BS</a:t>
              </a:r>
              <a:endParaRPr lang="hu-HU" sz="1300" b="1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1300" b="1" dirty="0" err="1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feedback</a:t>
              </a:r>
              <a:r>
                <a:rPr lang="hu-HU" sz="1300" b="1" baseline="40000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[2]</a:t>
              </a:r>
              <a:r>
                <a:rPr lang="hu-HU" sz="1300" b="1" dirty="0" smtClean="0">
                  <a:solidFill>
                    <a:schemeClr val="bg2">
                      <a:lumMod val="50000"/>
                    </a:schemeClr>
                  </a:solidFill>
                  <a:latin typeface="Centaur" panose="02030504050205020304" pitchFamily="18" charset="0"/>
                </a:rPr>
                <a:t> </a:t>
              </a:r>
              <a:endParaRPr lang="hu-HU" sz="1300" b="1" baseline="20000" dirty="0">
                <a:solidFill>
                  <a:schemeClr val="bg2">
                    <a:lumMod val="50000"/>
                  </a:schemeClr>
                </a:solidFill>
                <a:latin typeface="Centaur" panose="020305040502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66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08920"/>
                <a:ext cx="3440695" cy="374441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Effects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Narrower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spectrum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Emerging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small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side-peaks</a:t>
                </a:r>
                <a:endParaRPr lang="hu-HU" sz="22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sz="23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sz="23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Condition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4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𝜅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𝑘</m:t>
                    </m:r>
                    <m:r>
                      <a:rPr lang="hu-HU" sz="19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1900" b="0" i="1" smtClean="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</m:d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9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hu-HU" sz="1900" b="0" i="0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e>
                          <m:sup>
                            <m:r>
                              <a:rPr lang="hu-HU" sz="19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2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2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9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9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9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9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9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9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9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2780928"/>
                <a:ext cx="4752527" cy="3759755"/>
              </a:xfrm>
              <a:prstGeom prst="rect">
                <a:avLst/>
              </a:prstGeom>
              <a:blipFill rotWithShape="1">
                <a:blip r:embed="rId5"/>
                <a:stretch>
                  <a:fillRect l="-1538" t="-1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02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/>
          <p:cNvSpPr>
            <a:spLocks noGrp="1"/>
          </p:cNvSpPr>
          <p:nvPr>
            <p:ph idx="1"/>
          </p:nvPr>
        </p:nvSpPr>
        <p:spPr>
          <a:xfrm>
            <a:off x="251521" y="1700808"/>
            <a:ext cx="8640959" cy="10081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300" u="sng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Properties: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is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stability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change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𝜃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−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7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700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𝜏</m:t>
                        </m:r>
                      </m:e>
                      <m:sub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arccos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hu-HU" sz="18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1800" i="1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𝜖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hu-HU" sz="1800">
                                                <a:solidFill>
                                                  <a:srgbClr val="002060"/>
                                                </a:solidFill>
                                                <a:latin typeface="Cambria Math"/>
                                              </a:rPr>
                                              <m:t>Δ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𝜅</m:t>
                                    </m:r>
                                  </m:num>
                                  <m:den>
                                    <m:r>
                                      <a:rPr lang="hu-HU" sz="18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  <m:t>𝑘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+2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func>
                      </m:num>
                      <m:den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Δ</m:t>
                            </m:r>
                          </m:sub>
                        </m:sSub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1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𝜈</m:t>
                        </m:r>
                      </m:e>
                      <m:sub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hu-HU" sz="1700">
                            <a:solidFill>
                              <a:srgbClr val="00206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  <m:r>
                      <a:rPr lang="hu-HU" sz="1700" i="1">
                        <a:solidFill>
                          <a:srgbClr val="002060"/>
                        </a:solidFill>
                        <a:latin typeface="Cambria Math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hu-HU" sz="17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1700" i="1">
                                        <a:solidFill>
                                          <a:srgbClr val="002060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1700" i="1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𝜖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hu-HU" sz="1700">
                                            <a:solidFill>
                                              <a:srgbClr val="002060"/>
                                            </a:solidFill>
                                            <a:latin typeface="Cambria Math"/>
                                          </a:rPr>
                                          <m:t>Δ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hu-HU" sz="17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</m:d>
                          </m:e>
                          <m:sup>
                            <m:r>
                              <a:rPr lang="hu-HU" sz="17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hu-HU" sz="17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21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1700" dirty="0" smtClean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NZ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en-NZ" sz="1800" i="1">
                            <a:solidFill>
                              <a:srgbClr val="00206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𝜈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hu-HU" sz="1800">
                                <a:solidFill>
                                  <a:srgbClr val="002060"/>
                                </a:solidFill>
                                <a:latin typeface="Cambria Math"/>
                                <a:ea typeface="Cambria Math"/>
                              </a:rPr>
                              <m:t>Δ</m:t>
                            </m:r>
                          </m:sub>
                        </m:sSub>
                      </m:e>
                    </m:d>
                    <m:r>
                      <a:rPr lang="hu-HU" sz="1800" i="1">
                        <a:solidFill>
                          <a:srgbClr val="002060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18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hu-HU" sz="18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1800" i="1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00206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sz="20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2780928"/>
                <a:ext cx="4752527" cy="3759755"/>
              </a:xfrm>
              <a:prstGeom prst="rect">
                <a:avLst/>
              </a:prstGeom>
              <a:blipFill rotWithShape="1">
                <a:blip r:embed="rId2"/>
                <a:stretch>
                  <a:fillRect l="-1795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Kép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72683"/>
            <a:ext cx="3675192" cy="3168000"/>
          </a:xfrm>
          <a:prstGeom prst="rect">
            <a:avLst/>
          </a:prstGeom>
          <a:ln w="28575">
            <a:noFill/>
          </a:ln>
        </p:spPr>
      </p:pic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artalom helye 2"/>
              <p:cNvSpPr txBox="1">
                <a:spLocks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4032448" cy="374441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6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artalom helye 2"/>
          <p:cNvSpPr txBox="1">
            <a:spLocks/>
          </p:cNvSpPr>
          <p:nvPr/>
        </p:nvSpPr>
        <p:spPr>
          <a:xfrm>
            <a:off x="251520" y="1997541"/>
            <a:ext cx="6768752" cy="4743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Originally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pitchfork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steady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solutions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 marL="0" indent="0">
              <a:spcBef>
                <a:spcPts val="1224"/>
              </a:spcBef>
              <a:buFont typeface="Symbol" pitchFamily="18" charset="2"/>
              <a:buNone/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	     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Hopf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bifurcation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spcBef>
                <a:spcPts val="200"/>
              </a:spcBef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Imaginary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eigenvalue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becomes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frequency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persistent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oscillations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04" y="2060848"/>
            <a:ext cx="2000675" cy="2016224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cxnSp>
        <p:nvCxnSpPr>
          <p:cNvPr id="19" name="Egyenes összekötő nyíllal 18"/>
          <p:cNvCxnSpPr/>
          <p:nvPr/>
        </p:nvCxnSpPr>
        <p:spPr>
          <a:xfrm>
            <a:off x="2555776" y="2780928"/>
            <a:ext cx="0" cy="28803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099" y="4221352"/>
            <a:ext cx="3771580" cy="2376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221352"/>
            <a:ext cx="3771582" cy="2376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p:sp>
        <p:nvSpPr>
          <p:cNvPr id="20" name="Cím 1"/>
          <p:cNvSpPr txBox="1">
            <a:spLocks/>
          </p:cNvSpPr>
          <p:nvPr/>
        </p:nvSpPr>
        <p:spPr>
          <a:xfrm>
            <a:off x="251520" y="548680"/>
            <a:ext cx="8640960" cy="955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sz="6600" smtClean="0">
                <a:solidFill>
                  <a:schemeClr val="bg1"/>
                </a:solidFill>
                <a:latin typeface="Freestyle Script" panose="030804020302050B0404" pitchFamily="66" charset="0"/>
              </a:rPr>
              <a:t>Classical analysis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1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artalom helye 2"/>
              <p:cNvSpPr txBox="1">
                <a:spLocks/>
              </p:cNvSpPr>
              <p:nvPr/>
            </p:nvSpPr>
            <p:spPr>
              <a:xfrm>
                <a:off x="755576" y="4149080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=0.745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149080"/>
                <a:ext cx="3794523" cy="5760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572000" y="4149080"/>
                <a:ext cx="3794523" cy="5760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=0.78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𝜅𝜏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=1.8833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4149080"/>
                <a:ext cx="3794523" cy="57606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040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Egyenes összekötő 8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églalap 7"/>
          <p:cNvSpPr/>
          <p:nvPr/>
        </p:nvSpPr>
        <p:spPr>
          <a:xfrm>
            <a:off x="323528" y="6453336"/>
            <a:ext cx="1611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226" y="4365104"/>
            <a:ext cx="5121549" cy="1944216"/>
          </a:xfrm>
          <a:prstGeom prst="rect">
            <a:avLst/>
          </a:prstGeom>
          <a:ln w="28575">
            <a:noFill/>
          </a:ln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193" y="2204864"/>
            <a:ext cx="2500287" cy="251972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6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1440160"/>
              </a:xfrm>
              <a:prstGeom prst="rect">
                <a:avLst/>
              </a:prstGeom>
              <a:blipFill rotWithShape="1">
                <a:blip r:embed="rId7"/>
                <a:stretch>
                  <a:fillRect l="-1259" t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20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573016"/>
            <a:ext cx="3384376" cy="1284758"/>
          </a:xfrm>
          <a:prstGeom prst="rect">
            <a:avLst/>
          </a:prstGeom>
          <a:ln w="2857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Classical dynamics: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Saturation of pump: threshold behaviour</a:t>
                </a:r>
              </a:p>
              <a:p>
                <a:pPr lvl="1"/>
                <a:r>
                  <a:rPr lang="en-NZ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Bifurcation of steady state solutions at</a:t>
                </a:r>
                <a:r>
                  <a:rPr lang="hu-HU" sz="21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x</m:t>
                    </m:r>
                    <m:r>
                      <a:rPr lang="hu-HU" sz="1800" b="0" i="0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800" b="0" i="1" smtClean="0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1800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en-NZ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NZ" sz="18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7106051" cy="1440160"/>
              </a:xfrm>
              <a:blipFill rotWithShape="1">
                <a:blip r:embed="rId3"/>
                <a:stretch>
                  <a:fillRect l="-1286" t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en-NZ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dynamics &amp; squeezing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1026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26" y="1916832"/>
            <a:ext cx="1571958" cy="1584176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Quantum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2600" baseline="450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sz="16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1900" i="1">
                            <a:solidFill>
                              <a:srgbClr val="002060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1900" i="1">
                                <a:solidFill>
                                  <a:srgbClr val="002060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19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8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8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8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800" i="1" dirty="0">
                  <a:solidFill>
                    <a:srgbClr val="002060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hu-HU" sz="1600" b="0" i="0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600" b="0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b="0" i="1" dirty="0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hu-HU" sz="18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8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8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8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8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8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r>
                        <a:rPr lang="en-NZ" sz="16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6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6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6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6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6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at</a:t>
                </a:r>
                <a:r>
                  <a:rPr lang="hu-HU" sz="2300" dirty="0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300" dirty="0" err="1">
                    <a:solidFill>
                      <a:srgbClr val="002060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en-NZ" sz="23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sz="17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>
                  <a:solidFill>
                    <a:srgbClr val="002060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en-NZ" sz="16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068960"/>
                <a:ext cx="7258451" cy="3384376"/>
              </a:xfrm>
              <a:prstGeom prst="rect">
                <a:avLst/>
              </a:prstGeom>
              <a:blipFill rotWithShape="1">
                <a:blip r:embed="rId5"/>
                <a:stretch>
                  <a:fillRect l="-1259" t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Egyenes összekötő 15"/>
          <p:cNvCxnSpPr/>
          <p:nvPr/>
        </p:nvCxnSpPr>
        <p:spPr>
          <a:xfrm>
            <a:off x="251520" y="6453336"/>
            <a:ext cx="864096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/>
          <p:cNvSpPr/>
          <p:nvPr/>
        </p:nvSpPr>
        <p:spPr>
          <a:xfrm>
            <a:off x="323528" y="6451281"/>
            <a:ext cx="161133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 </a:t>
            </a:r>
            <a:endParaRPr lang="en-US" sz="1000" b="1" dirty="0"/>
          </a:p>
        </p:txBody>
      </p:sp>
      <p:pic>
        <p:nvPicPr>
          <p:cNvPr id="14" name="Picture 3" descr="C:\Users\niki\AppData\Local\Microsoft\Windows\INetCache\IE\GMANW9A0\New_Zealand_relief_map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988840"/>
                <a:ext cx="7200800" cy="129614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988840"/>
                <a:ext cx="7200800" cy="1296144"/>
              </a:xfrm>
              <a:blipFill rotWithShape="1">
                <a:blip r:embed="rId2"/>
                <a:stretch>
                  <a:fillRect l="-1270" t="-6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662" y="3151951"/>
            <a:ext cx="6084676" cy="3301385"/>
          </a:xfrm>
          <a:prstGeom prst="rect">
            <a:avLst/>
          </a:prstGeom>
          <a:ln w="28575">
            <a:noFill/>
          </a:ln>
        </p:spPr>
      </p:pic>
      <p:pic>
        <p:nvPicPr>
          <p:cNvPr id="11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5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988840"/>
                <a:ext cx="6048671" cy="446449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Uncomplicated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setup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𝜏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</m:oMath>
                </a14:m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overall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𝐿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b="0" i="1" smtClean="0">
                            <a:solidFill>
                              <a:srgbClr val="002060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988840"/>
                <a:ext cx="6048671" cy="4464496"/>
              </a:xfrm>
              <a:blipFill rotWithShape="1">
                <a:blip r:embed="rId2"/>
                <a:stretch>
                  <a:fillRect l="-1512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480" y="2115356"/>
            <a:ext cx="2952000" cy="1601676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90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900" dirty="0">
                          <a:solidFill>
                            <a:srgbClr val="002060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900" i="1" dirty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900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900" i="1" dirty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9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90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buFont typeface="Symbol" pitchFamily="18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900" i="1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90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90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90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600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sz="2600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90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90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900" i="1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 smtClean="0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900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900" i="1">
                                      <a:solidFill>
                                        <a:srgbClr val="00206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900" i="1">
                                          <a:solidFill>
                                            <a:srgbClr val="00206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900" i="1">
                                  <a:solidFill>
                                    <a:srgbClr val="00206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645024"/>
                <a:ext cx="8640959" cy="2808312"/>
              </a:xfrm>
              <a:prstGeom prst="rect">
                <a:avLst/>
              </a:prstGeom>
              <a:blipFill rotWithShape="1">
                <a:blip r:embed="rId4"/>
                <a:stretch>
                  <a:fillRect l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DPA &amp;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time-delayed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coherent</a:t>
            </a:r>
            <a:r>
              <a:rPr lang="hu-HU" sz="60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0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feedback</a:t>
            </a:r>
            <a:endParaRPr lang="en-NZ" sz="60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Emerging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side-peaks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25" name="Picture 3" descr="C:\Users\niki\AppData\Local\Microsoft\Windows\INetCache\IE\GMANW9A0\New_Zealand_relief_map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aját film 1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3662" y="1700808"/>
            <a:ext cx="6096677" cy="4572508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41269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>
                    <a:solidFill>
                      <a:srgbClr val="002060"/>
                    </a:solidFill>
                  </a:rPr>
                  <a:t>	</a:t>
                </a:r>
                <a:r>
                  <a:rPr lang="hu-HU" dirty="0" smtClean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2708919"/>
                <a:ext cx="4320479" cy="383176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Kép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  <p:pic>
        <p:nvPicPr>
          <p:cNvPr id="14" name="Kép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36" y="3372683"/>
            <a:ext cx="3675192" cy="3168000"/>
          </a:xfrm>
          <a:prstGeom prst="rect">
            <a:avLst/>
          </a:prstGeom>
          <a:ln w="28575">
            <a:noFill/>
          </a:ln>
        </p:spPr>
      </p:pic>
      <p:cxnSp>
        <p:nvCxnSpPr>
          <p:cNvPr id="30" name="Egyenes összekötő nyíllal 29"/>
          <p:cNvCxnSpPr/>
          <p:nvPr/>
        </p:nvCxnSpPr>
        <p:spPr>
          <a:xfrm>
            <a:off x="2390132" y="3320928"/>
            <a:ext cx="0" cy="378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nyíllal 30"/>
          <p:cNvCxnSpPr/>
          <p:nvPr/>
        </p:nvCxnSpPr>
        <p:spPr>
          <a:xfrm flipH="1" flipV="1">
            <a:off x="3218124" y="3716287"/>
            <a:ext cx="194596" cy="25200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nyíllal 31"/>
          <p:cNvCxnSpPr/>
          <p:nvPr/>
        </p:nvCxnSpPr>
        <p:spPr>
          <a:xfrm flipV="1">
            <a:off x="5212720" y="3581262"/>
            <a:ext cx="799440" cy="387025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nyíllal 32"/>
          <p:cNvCxnSpPr/>
          <p:nvPr/>
        </p:nvCxnSpPr>
        <p:spPr>
          <a:xfrm flipH="1">
            <a:off x="2915872" y="458315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nyíllal 33"/>
          <p:cNvCxnSpPr/>
          <p:nvPr/>
        </p:nvCxnSpPr>
        <p:spPr>
          <a:xfrm>
            <a:off x="5219602" y="4583151"/>
            <a:ext cx="212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/>
          <p:cNvCxnSpPr/>
          <p:nvPr/>
        </p:nvCxnSpPr>
        <p:spPr>
          <a:xfrm>
            <a:off x="5220072" y="5877304"/>
            <a:ext cx="2178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elhő 54"/>
          <p:cNvSpPr/>
          <p:nvPr/>
        </p:nvSpPr>
        <p:spPr>
          <a:xfrm flipH="1" flipV="1">
            <a:off x="1475656" y="2708920"/>
            <a:ext cx="2232248" cy="801008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artalom helye 2"/>
          <p:cNvSpPr txBox="1">
            <a:spLocks/>
          </p:cNvSpPr>
          <p:nvPr/>
        </p:nvSpPr>
        <p:spPr>
          <a:xfrm>
            <a:off x="1691680" y="2853000"/>
            <a:ext cx="1879360" cy="576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Felhő 55"/>
          <p:cNvSpPr/>
          <p:nvPr/>
        </p:nvSpPr>
        <p:spPr>
          <a:xfrm>
            <a:off x="3218124" y="3581262"/>
            <a:ext cx="2210720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artalom helye 2"/>
          <p:cNvSpPr txBox="1">
            <a:spLocks/>
          </p:cNvSpPr>
          <p:nvPr/>
        </p:nvSpPr>
        <p:spPr>
          <a:xfrm>
            <a:off x="3373040" y="3662299"/>
            <a:ext cx="1879360" cy="576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hu-HU" sz="1800" b="1" dirty="0" smtClean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one-sided</a:t>
            </a:r>
            <a:r>
              <a:rPr lang="hu-HU" sz="1800" b="1" dirty="0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sz="1800" b="1" dirty="0" err="1" smtClean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cavity</a:t>
            </a:r>
            <a:endParaRPr lang="en-US" sz="1800" b="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Felhő 56"/>
          <p:cNvSpPr/>
          <p:nvPr/>
        </p:nvSpPr>
        <p:spPr>
          <a:xfrm flipH="1">
            <a:off x="3420072" y="422108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elhő 57"/>
          <p:cNvSpPr/>
          <p:nvPr/>
        </p:nvSpPr>
        <p:spPr>
          <a:xfrm>
            <a:off x="3420072" y="5525478"/>
            <a:ext cx="1792648" cy="711834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artalom helye 2"/>
              <p:cNvSpPr txBox="1">
                <a:spLocks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392" y="4295151"/>
                <a:ext cx="1879360" cy="576000"/>
              </a:xfrm>
              <a:prstGeom prst="rect">
                <a:avLst/>
              </a:prstGeom>
              <a:blipFill rotWithShape="1">
                <a:blip r:embed="rId5"/>
                <a:stretch>
                  <a:fillRect t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artalom helye 2"/>
              <p:cNvSpPr txBox="1">
                <a:spLocks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hu-HU" sz="1800" b="1" dirty="0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</a:t>
                </a:r>
                <a:r>
                  <a:rPr lang="hu-HU" sz="1800" b="1" dirty="0" err="1" smtClean="0">
                    <a:solidFill>
                      <a:schemeClr val="bg2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feedback</a:t>
                </a:r>
                <a:endParaRPr lang="hu-HU" sz="18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hu-HU" sz="1700" b="1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%</m:t>
                      </m:r>
                    </m:oMath>
                  </m:oMathPara>
                </a14:m>
                <a:endParaRPr lang="hu-HU" sz="1700" b="1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720" y="5597486"/>
                <a:ext cx="1879360" cy="576000"/>
              </a:xfrm>
              <a:prstGeom prst="rect">
                <a:avLst/>
              </a:prstGeom>
              <a:blipFill rotWithShape="1">
                <a:blip r:embed="rId6"/>
                <a:stretch>
                  <a:fillRect t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Egyenes összekötő nyíllal 39"/>
          <p:cNvCxnSpPr/>
          <p:nvPr/>
        </p:nvCxnSpPr>
        <p:spPr>
          <a:xfrm flipH="1" flipV="1">
            <a:off x="2915872" y="5868331"/>
            <a:ext cx="50400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artalom helye 2"/>
              <p:cNvSpPr txBox="1">
                <a:spLocks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r>
                  <a:rPr lang="hu-HU" dirty="0" smtClean="0">
                    <a:solidFill>
                      <a:srgbClr val="00206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𝜙</m:t>
                    </m:r>
                    <m:r>
                      <a:rPr lang="hu-HU" b="0" i="1" smtClean="0">
                        <a:solidFill>
                          <a:srgbClr val="00206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5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708920"/>
                <a:ext cx="4320479" cy="374441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3" descr="C:\Users\niki\AppData\Local\Microsoft\Windows\INetCache\IE\GMANW9A0\New_Zealand_relief_map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artalom helye 2"/>
          <p:cNvSpPr txBox="1">
            <a:spLocks/>
          </p:cNvSpPr>
          <p:nvPr/>
        </p:nvSpPr>
        <p:spPr>
          <a:xfrm>
            <a:off x="251521" y="1772817"/>
            <a:ext cx="5472607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Transcendental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equations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squeezing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Transcendental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equations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dirty="0" smtClean="0">
                    <a:solidFill>
                      <a:srgbClr val="002060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hu-HU" sz="17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7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  <m:r>
                            <a:rPr lang="hu-HU" sz="17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i="1" dirty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1" y="1772816"/>
                <a:ext cx="5472607" cy="2088233"/>
              </a:xfrm>
              <a:blipFill rotWithShape="1">
                <a:blip r:embed="rId3"/>
                <a:stretch>
                  <a:fillRect l="-1448"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Cím 1"/>
          <p:cNvSpPr>
            <a:spLocks noGrp="1"/>
          </p:cNvSpPr>
          <p:nvPr>
            <p:ph type="title"/>
          </p:nvPr>
        </p:nvSpPr>
        <p:spPr>
          <a:xfrm>
            <a:off x="251520" y="548680"/>
            <a:ext cx="8640960" cy="955234"/>
          </a:xfrm>
        </p:spPr>
        <p:txBody>
          <a:bodyPr>
            <a:noAutofit/>
          </a:bodyPr>
          <a:lstStyle/>
          <a:p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New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setup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with</a:t>
            </a:r>
            <a:r>
              <a:rPr lang="hu-HU" sz="6600" dirty="0" smtClean="0">
                <a:solidFill>
                  <a:schemeClr val="bg1"/>
                </a:solidFill>
                <a:latin typeface="Freestyle Script" panose="030804020302050B0404" pitchFamily="66" charset="0"/>
              </a:rPr>
              <a:t> </a:t>
            </a:r>
            <a:r>
              <a:rPr lang="hu-HU" sz="6600" dirty="0" err="1" smtClean="0">
                <a:solidFill>
                  <a:schemeClr val="bg1"/>
                </a:solidFill>
                <a:latin typeface="Freestyle Script" panose="030804020302050B0404" pitchFamily="66" charset="0"/>
              </a:rPr>
              <a:t>time-delay</a:t>
            </a:r>
            <a:endParaRPr lang="en-NZ" sz="6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800" b="0" i="0" smtClean="0">
                          <a:solidFill>
                            <a:srgbClr val="002060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0.93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hu-HU" sz="1800" b="0" i="1" dirty="0" smtClean="0">
                  <a:solidFill>
                    <a:srgbClr val="002060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=3,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sz="1800" b="0" i="1" smtClean="0">
                          <a:solidFill>
                            <a:srgbClr val="002060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sz="1800" dirty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120" y="2780928"/>
                <a:ext cx="3440695" cy="36724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 descr="C:\Users\niki\AppData\Local\Microsoft\Windows\INetCache\IE\GMANW9A0\New_Zealand_relief_map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2" y="44624"/>
            <a:ext cx="629601" cy="79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902" y="4149320"/>
            <a:ext cx="2143341" cy="2160000"/>
          </a:xfrm>
          <a:prstGeom prst="rect">
            <a:avLst/>
          </a:prstGeom>
          <a:noFill/>
          <a:ln w="381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149320"/>
            <a:ext cx="2143342" cy="2160000"/>
          </a:xfrm>
          <a:prstGeom prst="rect">
            <a:avLst/>
          </a:prstGeom>
          <a:ln w="38100">
            <a:solidFill>
              <a:schemeClr val="bg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artalom helye 2"/>
              <p:cNvSpPr txBox="1">
                <a:spLocks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01" y="3836348"/>
                <a:ext cx="2143341" cy="49839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 txBox="1">
                <a:spLocks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576263" indent="-27432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55663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1430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Symbol" pitchFamily="18" charset="2"/>
                  <a:buChar char="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78308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10312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42316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-228600" algn="l" defTabSz="914400" rtl="0" eaLnBrk="1" latinLnBrk="0" hangingPunct="1">
                  <a:spcBef>
                    <a:spcPts val="384"/>
                  </a:spcBef>
                  <a:buClr>
                    <a:schemeClr val="accent1"/>
                  </a:buClr>
                  <a:buFont typeface="Symbol" pitchFamily="18" charset="2"/>
                  <a:buChar char="*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𝜅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/2, 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hu-HU" sz="1600" b="0" i="1" smtClean="0">
                          <a:solidFill>
                            <a:srgbClr val="00206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hu-HU" sz="1600" dirty="0" smtClean="0">
                  <a:solidFill>
                    <a:srgbClr val="002060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836348"/>
                <a:ext cx="2143342" cy="498394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Kép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72683"/>
            <a:ext cx="3675192" cy="316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68822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ullám">
  <a:themeElements>
    <a:clrScheme name="Hullá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Hullá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ullá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3292</TotalTime>
  <Words>1556</Words>
  <Application>Microsoft Office PowerPoint</Application>
  <PresentationFormat>Diavetítés a képernyőre (4:3 oldalarány)</PresentationFormat>
  <Paragraphs>191</Paragraphs>
  <Slides>24</Slides>
  <Notes>2</Notes>
  <HiddenSlides>0</HiddenSlides>
  <MMClips>1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25" baseType="lpstr">
      <vt:lpstr>Hullám</vt:lpstr>
      <vt:lpstr>Is delay always </vt:lpstr>
      <vt:lpstr>Outline</vt:lpstr>
      <vt:lpstr>DPA dynamics &amp; squeezing</vt:lpstr>
      <vt:lpstr>DPA dynamics &amp; squeezing</vt:lpstr>
      <vt:lpstr>DPA &amp; time-delayed coherent feedback</vt:lpstr>
      <vt:lpstr>DPA &amp; time-delayed coherent feedback</vt:lpstr>
      <vt:lpstr>Emerging side-peaks</vt:lpstr>
      <vt:lpstr>New setup with time-delay</vt:lpstr>
      <vt:lpstr>New setup with time-delay</vt:lpstr>
      <vt:lpstr>New setup with time-delay</vt:lpstr>
      <vt:lpstr>Effects of loss</vt:lpstr>
      <vt:lpstr>Summary</vt:lpstr>
      <vt:lpstr>Thank you for Your </vt:lpstr>
      <vt:lpstr>Thank you for Your </vt:lpstr>
      <vt:lpstr>Characteristic frequency range</vt:lpstr>
      <vt:lpstr>Detuning and quadrature angle</vt:lpstr>
      <vt:lpstr>Effects of the phase shift</vt:lpstr>
      <vt:lpstr>Gravitational waves</vt:lpstr>
      <vt:lpstr>PowerPoint bemutató</vt:lpstr>
      <vt:lpstr>Comparison with previous results[1,2]</vt:lpstr>
      <vt:lpstr>Comparison with previous results[1,2]</vt:lpstr>
      <vt:lpstr>New setup with time-delay</vt:lpstr>
      <vt:lpstr>New setup with time-delay</vt:lpstr>
      <vt:lpstr>PowerPoint bemutató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194</cp:revision>
  <dcterms:created xsi:type="dcterms:W3CDTF">2016-02-22T19:45:39Z</dcterms:created>
  <dcterms:modified xsi:type="dcterms:W3CDTF">2016-05-23T08:19:59Z</dcterms:modified>
</cp:coreProperties>
</file>